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60" r:id="rId6"/>
    <p:sldId id="261" r:id="rId7"/>
    <p:sldId id="266" r:id="rId8"/>
    <p:sldId id="268" r:id="rId9"/>
    <p:sldId id="267" r:id="rId10"/>
    <p:sldId id="275" r:id="rId11"/>
    <p:sldId id="276" r:id="rId12"/>
    <p:sldId id="270" r:id="rId13"/>
    <p:sldId id="271" r:id="rId14"/>
    <p:sldId id="272" r:id="rId15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88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9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952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04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987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90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25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530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073152" y="1471083"/>
            <a:ext cx="10509249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3B25C72-4871-E24E-B0C2-E8456324C37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E42D-7F0D-4F3D-9C84-9A39EDE131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77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4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0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49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05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66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6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83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3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A5F5-EA22-47A2-A171-6C196AF51C91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0552F2-27F1-4BE2-B3C9-B34325B64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3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LYCEE ROMAIN ROLLAND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GOUSSAINVILLE</a:t>
            </a:r>
          </a:p>
        </p:txBody>
      </p:sp>
    </p:spTree>
    <p:extLst>
      <p:ext uri="{BB962C8B-B14F-4D97-AF65-F5344CB8AC3E}">
        <p14:creationId xmlns:p14="http://schemas.microsoft.com/office/powerpoint/2010/main" val="129528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fr-FR" dirty="0" smtClean="0"/>
              <a:t>Les familles de métiers au LRRG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659507" y="1973180"/>
            <a:ext cx="8632322" cy="4443663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dirty="0">
                <a:solidFill>
                  <a:srgbClr val="FF0000"/>
                </a:solidFill>
              </a:rPr>
              <a:t>Métiers de la gestion administrative, du transport et de la logistique (MGATL)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/>
              <a:t> </a:t>
            </a:r>
            <a:r>
              <a:rPr lang="fr-FR" dirty="0" smtClean="0">
                <a:solidFill>
                  <a:srgbClr val="0070C0"/>
                </a:solidFill>
              </a:rPr>
              <a:t>Assistance à la gestion des organisations et de leurs activités (AGORA)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Logistique </a:t>
            </a:r>
            <a:r>
              <a:rPr lang="fr-FR" i="1" dirty="0" smtClean="0"/>
              <a:t>(Garges-lès-Gonesse)</a:t>
            </a:r>
            <a:endParaRPr lang="fr-FR" i="1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Organisation </a:t>
            </a:r>
            <a:r>
              <a:rPr lang="fr-FR" dirty="0" smtClean="0"/>
              <a:t>de </a:t>
            </a:r>
            <a:r>
              <a:rPr lang="fr-FR" dirty="0" smtClean="0"/>
              <a:t>transport de </a:t>
            </a:r>
            <a:r>
              <a:rPr lang="fr-FR" dirty="0" smtClean="0"/>
              <a:t>marchandises </a:t>
            </a:r>
            <a:r>
              <a:rPr lang="fr-FR" i="1" dirty="0" smtClean="0"/>
              <a:t>(Garges-lès-Gonesse)</a:t>
            </a:r>
            <a:endParaRPr lang="fr-FR" i="1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Métiers de la relation client (MRC)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Métiers du commerce et de la vente, option A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Métiers du commerce et de la vente, option B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Métiers de l’accueil</a:t>
            </a:r>
            <a:endParaRPr lang="fr-FR" dirty="0">
              <a:solidFill>
                <a:srgbClr val="0070C0"/>
              </a:solidFill>
            </a:endParaRPr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6045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47509" y="898359"/>
            <a:ext cx="10442163" cy="520379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Métiers de la réalisation d’ensembles mécaniques et industriels (MREMI)</a:t>
            </a:r>
          </a:p>
          <a:p>
            <a:pPr lvl="1"/>
            <a:r>
              <a:rPr lang="fr-FR" dirty="0" smtClean="0"/>
              <a:t>Fonderie </a:t>
            </a:r>
            <a:r>
              <a:rPr lang="fr-FR" i="1" dirty="0" smtClean="0"/>
              <a:t>(Nogent-sur-Oise)</a:t>
            </a:r>
          </a:p>
          <a:p>
            <a:pPr lvl="1"/>
            <a:r>
              <a:rPr lang="fr-FR" dirty="0" smtClean="0"/>
              <a:t>Microtechniques </a:t>
            </a:r>
            <a:r>
              <a:rPr lang="fr-FR" i="1" dirty="0" smtClean="0"/>
              <a:t>(Sarcelles)</a:t>
            </a:r>
          </a:p>
          <a:p>
            <a:pPr lvl="1"/>
            <a:r>
              <a:rPr lang="fr-FR" dirty="0" smtClean="0"/>
              <a:t>Technicien modeleur </a:t>
            </a:r>
            <a:r>
              <a:rPr lang="fr-FR" i="1" dirty="0" smtClean="0"/>
              <a:t>(Nogent-sur-Oise)</a:t>
            </a:r>
            <a:endParaRPr lang="fr-FR" i="1" dirty="0" smtClean="0"/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Technicien en chaudronnerie industrielle</a:t>
            </a:r>
          </a:p>
          <a:p>
            <a:pPr lvl="1"/>
            <a:r>
              <a:rPr lang="fr-FR" dirty="0" smtClean="0"/>
              <a:t>Traitements des </a:t>
            </a:r>
            <a:r>
              <a:rPr lang="fr-FR" dirty="0" smtClean="0"/>
              <a:t>matériaux </a:t>
            </a:r>
            <a:r>
              <a:rPr lang="fr-FR" i="1" dirty="0" smtClean="0"/>
              <a:t>(?)</a:t>
            </a:r>
            <a:endParaRPr lang="fr-FR" i="1" dirty="0" smtClean="0"/>
          </a:p>
          <a:p>
            <a:pPr lvl="1"/>
            <a:r>
              <a:rPr lang="fr-FR" dirty="0" smtClean="0"/>
              <a:t>Technicien en réalisation de produits mécaniques, option suivi de </a:t>
            </a:r>
            <a:r>
              <a:rPr lang="fr-FR" dirty="0" smtClean="0"/>
              <a:t>production </a:t>
            </a:r>
            <a:r>
              <a:rPr lang="fr-FR" i="1" dirty="0" smtClean="0"/>
              <a:t>(Sarcelles)</a:t>
            </a:r>
            <a:endParaRPr lang="fr-FR" i="1" dirty="0" smtClean="0"/>
          </a:p>
          <a:p>
            <a:pPr lvl="1"/>
            <a:r>
              <a:rPr lang="fr-FR" dirty="0"/>
              <a:t>Technicien en réalisation de produits mécaniques, option </a:t>
            </a:r>
            <a:r>
              <a:rPr lang="fr-FR" dirty="0" smtClean="0"/>
              <a:t>maintenance des </a:t>
            </a:r>
            <a:r>
              <a:rPr lang="fr-FR" dirty="0" smtClean="0"/>
              <a:t>outillages </a:t>
            </a:r>
            <a:r>
              <a:rPr lang="fr-FR" i="1" dirty="0" smtClean="0"/>
              <a:t>(Nogent-sur-Oise)</a:t>
            </a:r>
            <a:endParaRPr lang="fr-FR" i="1" dirty="0" smtClean="0"/>
          </a:p>
          <a:p>
            <a:pPr lvl="1"/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Métiers des transitions numérique et énergétique (MTNE)</a:t>
            </a:r>
          </a:p>
          <a:p>
            <a:pPr lvl="1"/>
            <a:r>
              <a:rPr lang="fr-FR" dirty="0" smtClean="0"/>
              <a:t>Installateur en chauffage, climatisation et énergies renouvelables </a:t>
            </a:r>
            <a:r>
              <a:rPr lang="fr-FR" i="1" dirty="0" smtClean="0"/>
              <a:t>(Villiers-le-Bel)</a:t>
            </a:r>
          </a:p>
          <a:p>
            <a:pPr lvl="1"/>
            <a:r>
              <a:rPr lang="fr-FR" dirty="0" smtClean="0"/>
              <a:t>Maintenance et efficacité énergétique </a:t>
            </a:r>
            <a:r>
              <a:rPr lang="fr-FR" i="1" dirty="0" smtClean="0"/>
              <a:t>(Villiers-le-Bel)</a:t>
            </a:r>
            <a:endParaRPr lang="fr-FR" i="1" dirty="0" smtClean="0"/>
          </a:p>
          <a:p>
            <a:pPr lvl="1"/>
            <a:r>
              <a:rPr lang="fr-FR" dirty="0" smtClean="0"/>
              <a:t>Métiers </a:t>
            </a:r>
            <a:r>
              <a:rPr lang="fr-FR" dirty="0" smtClean="0"/>
              <a:t>du froid et des énergies </a:t>
            </a:r>
            <a:r>
              <a:rPr lang="fr-FR" dirty="0" smtClean="0"/>
              <a:t>renouvelables </a:t>
            </a:r>
            <a:r>
              <a:rPr lang="fr-FR" i="1" dirty="0" smtClean="0"/>
              <a:t>(Villiers-le-Bel)</a:t>
            </a:r>
            <a:endParaRPr lang="fr-FR" i="1" dirty="0" smtClean="0"/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Métiers de l’électricité et de ses environnements connectés</a:t>
            </a:r>
          </a:p>
          <a:p>
            <a:pPr lvl="1"/>
            <a:r>
              <a:rPr lang="fr-FR" dirty="0" smtClean="0"/>
              <a:t>Systèmes numériques, option </a:t>
            </a:r>
            <a:r>
              <a:rPr lang="fr-FR" dirty="0" smtClean="0"/>
              <a:t>A </a:t>
            </a:r>
            <a:r>
              <a:rPr lang="fr-FR" i="1" dirty="0" smtClean="0"/>
              <a:t>(Saint-Ouen-L'Aumône)</a:t>
            </a:r>
            <a:endParaRPr lang="fr-FR" i="1" dirty="0" smtClean="0"/>
          </a:p>
          <a:p>
            <a:pPr lvl="1"/>
            <a:r>
              <a:rPr lang="fr-FR" dirty="0"/>
              <a:t>Systèmes numériques, option </a:t>
            </a:r>
            <a:r>
              <a:rPr lang="fr-FR" dirty="0" smtClean="0"/>
              <a:t>B </a:t>
            </a:r>
            <a:r>
              <a:rPr lang="fr-FR" i="1" dirty="0" smtClean="0"/>
              <a:t>(Sarcelles)</a:t>
            </a:r>
            <a:endParaRPr lang="fr-FR" i="1" dirty="0"/>
          </a:p>
          <a:p>
            <a:pPr lvl="1"/>
            <a:r>
              <a:rPr lang="fr-FR" dirty="0"/>
              <a:t>Systèmes numériques, option </a:t>
            </a:r>
            <a:r>
              <a:rPr lang="fr-FR" dirty="0" smtClean="0"/>
              <a:t>C </a:t>
            </a:r>
            <a:r>
              <a:rPr lang="fr-FR" i="1" dirty="0" smtClean="0"/>
              <a:t>(Sarcelles)</a:t>
            </a:r>
            <a:endParaRPr lang="fr-FR" i="1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8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C05DEC3-CE25-0D4B-9BA2-619ECEDC6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2" y="416720"/>
            <a:ext cx="8713787" cy="914400"/>
          </a:xfrm>
        </p:spPr>
        <p:txBody>
          <a:bodyPr/>
          <a:lstStyle/>
          <a:p>
            <a:pPr>
              <a:defRPr/>
            </a:pPr>
            <a:r>
              <a:rPr lang="fr-FR" dirty="0"/>
              <a:t>La seconde générale et technologique</a:t>
            </a: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304AB4-8B48-4EA4-8DA8-4613ABA1E11A}" type="slidenum">
              <a:rPr lang="fr-FR" altLang="fr-FR" smtClean="0">
                <a:solidFill>
                  <a:srgbClr val="40404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altLang="fr-FR">
              <a:solidFill>
                <a:srgbClr val="40404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E1C647F-7CD5-A849-A6AC-1D06FF782E41}"/>
              </a:ext>
            </a:extLst>
          </p:cNvPr>
          <p:cNvSpPr txBox="1"/>
          <p:nvPr/>
        </p:nvSpPr>
        <p:spPr>
          <a:xfrm>
            <a:off x="5319798" y="1955475"/>
            <a:ext cx="4369634" cy="3102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EE7444"/>
              </a:buClr>
              <a:buSzPct val="100000"/>
              <a:defRPr/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Ils bénéficient d’un accompagnement </a:t>
            </a:r>
          </a:p>
          <a:p>
            <a:pPr marL="463550" lvl="1" indent="-285750">
              <a:lnSpc>
                <a:spcPct val="150000"/>
              </a:lnSpc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Un test de positionnement en début d’année pour connaître leurs acquis et leurs besoins en français                         et en mathématiques</a:t>
            </a:r>
          </a:p>
          <a:p>
            <a:pPr marL="463550" lvl="1" indent="-285750">
              <a:lnSpc>
                <a:spcPct val="150000"/>
              </a:lnSpc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Un accompagnement personnalisé en fonction des besoins de l’élève</a:t>
            </a:r>
          </a:p>
          <a:p>
            <a:pPr marL="463550" lvl="1" indent="-285750">
              <a:lnSpc>
                <a:spcPct val="150000"/>
              </a:lnSpc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Du temps consacré à </a:t>
            </a:r>
            <a:r>
              <a:rPr lang="fr-FR" sz="1600" dirty="0" smtClean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l’orientation</a:t>
            </a:r>
          </a:p>
        </p:txBody>
      </p:sp>
      <p:sp>
        <p:nvSpPr>
          <p:cNvPr id="17414" name="ZoneTexte 7"/>
          <p:cNvSpPr txBox="1">
            <a:spLocks noChangeArrowheads="1"/>
          </p:cNvSpPr>
          <p:nvPr/>
        </p:nvSpPr>
        <p:spPr bwMode="auto">
          <a:xfrm>
            <a:off x="911227" y="5583662"/>
            <a:ext cx="8208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b="1" dirty="0">
                <a:latin typeface="Calibri" panose="020F0502020204030204" pitchFamily="34" charset="0"/>
              </a:rPr>
              <a:t>Au cours de l’année de seconde, chaque élève réfléchit à la suite de son parcours vers la voie technologique ou la voie </a:t>
            </a:r>
            <a:r>
              <a:rPr lang="fr-FR" altLang="fr-FR" b="1" dirty="0" smtClean="0">
                <a:latin typeface="Calibri" panose="020F0502020204030204" pitchFamily="34" charset="0"/>
              </a:rPr>
              <a:t>générale</a:t>
            </a:r>
            <a:endParaRPr lang="fr-FR" altLang="fr-FR" b="1" dirty="0">
              <a:latin typeface="Calibri" panose="020F0502020204030204" pitchFamily="34" charset="0"/>
            </a:endParaRPr>
          </a:p>
        </p:txBody>
      </p:sp>
      <p:sp>
        <p:nvSpPr>
          <p:cNvPr id="16391" name="ZoneTexte 8">
            <a:extLst>
              <a:ext uri="{FF2B5EF4-FFF2-40B4-BE49-F238E27FC236}">
                <a16:creationId xmlns="" xmlns:a16="http://schemas.microsoft.com/office/drawing/2014/main" id="{07D92073-496A-9F42-B186-6C20F13B5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847" y="1844676"/>
            <a:ext cx="4105275" cy="3323987"/>
          </a:xfrm>
          <a:prstGeom prst="rect">
            <a:avLst/>
          </a:prstGeom>
          <a:solidFill>
            <a:srgbClr val="95BC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chemeClr val="bg2"/>
              </a:buClr>
              <a:buSzPct val="100000"/>
              <a:buFont typeface="Arial" pitchFamily="34" charset="0"/>
              <a:buChar char="■"/>
              <a:defRPr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1pPr>
            <a:lvl2pPr marL="463550" indent="-285750" defTabSz="45720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itchFamily="34" charset="0"/>
              <a:defRPr sz="13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–"/>
              <a:defRPr sz="11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itchFamily="34" charset="0"/>
              <a:defRPr sz="11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chemeClr val="tx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9pPr>
          </a:lstStyle>
          <a:p>
            <a:pPr algn="ctr" eaLnBrk="1" hangingPunct="1">
              <a:buClr>
                <a:srgbClr val="EE7444"/>
              </a:buClr>
              <a:buFontTx/>
              <a:buNone/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Ils suivent des cours communs 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Français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Histoire – </a:t>
            </a:r>
            <a:r>
              <a:rPr lang="fr-FR" altLang="fr-FR" sz="1600" dirty="0" smtClean="0">
                <a:solidFill>
                  <a:srgbClr val="000000"/>
                </a:solidFill>
              </a:rPr>
              <a:t>Géographie</a:t>
            </a:r>
            <a:endParaRPr lang="fr-FR" altLang="fr-FR" sz="16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 smtClean="0">
                <a:solidFill>
                  <a:srgbClr val="000000"/>
                </a:solidFill>
              </a:rPr>
              <a:t>LVA et LVB</a:t>
            </a:r>
            <a:endParaRPr lang="fr-FR" altLang="fr-FR" sz="16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Sciences économiques et sociales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Mathématiques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Physique – </a:t>
            </a:r>
            <a:r>
              <a:rPr lang="fr-FR" altLang="fr-FR" sz="1600" dirty="0" smtClean="0">
                <a:solidFill>
                  <a:srgbClr val="000000"/>
                </a:solidFill>
              </a:rPr>
              <a:t>Chimie</a:t>
            </a:r>
            <a:endParaRPr lang="fr-FR" altLang="fr-FR" sz="16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Sciences de la vie et de la Terre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Education physique et sportive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Enseignement moral et civique</a:t>
            </a:r>
          </a:p>
          <a:p>
            <a:pPr lvl="1" eaLnBrk="1" hangingPunct="1">
              <a:buClr>
                <a:srgbClr val="EE7444"/>
              </a:buClr>
              <a:buFont typeface="Wingdings" pitchFamily="2" charset="2"/>
              <a:buChar char="§"/>
              <a:defRPr/>
            </a:pPr>
            <a:r>
              <a:rPr lang="fr-FR" altLang="fr-FR" sz="1600" dirty="0">
                <a:solidFill>
                  <a:srgbClr val="000000"/>
                </a:solidFill>
              </a:rPr>
              <a:t>Sciences numériques et </a:t>
            </a:r>
            <a:r>
              <a:rPr lang="fr-FR" altLang="fr-FR" sz="1600" dirty="0" smtClean="0">
                <a:solidFill>
                  <a:srgbClr val="000000"/>
                </a:solidFill>
              </a:rPr>
              <a:t>technologie</a:t>
            </a:r>
            <a:endParaRPr lang="fr-FR" alt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3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DB2CF27-927B-0347-8F72-FD87495DC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810" y="418181"/>
            <a:ext cx="8785225" cy="11303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La voie </a:t>
            </a:r>
            <a:r>
              <a:rPr lang="fr-FR" dirty="0" smtClean="0"/>
              <a:t>technologique </a:t>
            </a:r>
            <a:r>
              <a:rPr lang="fr-FR" dirty="0" smtClean="0">
                <a:solidFill>
                  <a:srgbClr val="95BCE5"/>
                </a:solidFill>
              </a:rPr>
              <a:t>en </a:t>
            </a:r>
            <a:r>
              <a:rPr lang="fr-FR" dirty="0">
                <a:solidFill>
                  <a:srgbClr val="95BCE5"/>
                </a:solidFill>
              </a:rPr>
              <a:t>1</a:t>
            </a:r>
            <a:r>
              <a:rPr lang="fr-FR" baseline="30000" dirty="0">
                <a:solidFill>
                  <a:srgbClr val="95BCE5"/>
                </a:solidFill>
              </a:rPr>
              <a:t>re</a:t>
            </a:r>
            <a:r>
              <a:rPr lang="fr-FR" dirty="0">
                <a:solidFill>
                  <a:srgbClr val="95BCE5"/>
                </a:solidFill>
              </a:rPr>
              <a:t> et Terminale</a:t>
            </a: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0B341E-FF9B-4E4A-8B1F-99B3E4A90CE3}" type="slidenum">
              <a:rPr lang="fr-FR" altLang="fr-FR" smtClean="0">
                <a:solidFill>
                  <a:srgbClr val="40404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fr-FR" altLang="fr-FR">
              <a:solidFill>
                <a:srgbClr val="40404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6B88EA83-5511-1F47-BD7B-AC82DB9C6875}"/>
              </a:ext>
            </a:extLst>
          </p:cNvPr>
          <p:cNvSpPr txBox="1"/>
          <p:nvPr/>
        </p:nvSpPr>
        <p:spPr>
          <a:xfrm>
            <a:off x="339810" y="1412876"/>
            <a:ext cx="3960813" cy="24191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 marL="177800" indent="-177800">
              <a:defRPr/>
            </a:pPr>
            <a:r>
              <a:rPr lang="fr-FR" dirty="0"/>
              <a:t>Tous les élèves suivent des enseignements communs :</a:t>
            </a:r>
          </a:p>
          <a:p>
            <a:pPr marL="177800" lvl="1" indent="-177800">
              <a:defRPr/>
            </a:pPr>
            <a:r>
              <a:rPr lang="fr-FR" dirty="0"/>
              <a:t>Français / Philosophie</a:t>
            </a:r>
          </a:p>
          <a:p>
            <a:pPr marL="177800" lvl="1" indent="-177800">
              <a:defRPr/>
            </a:pPr>
            <a:r>
              <a:rPr lang="fr-FR" dirty="0"/>
              <a:t>Histoire – </a:t>
            </a:r>
            <a:r>
              <a:rPr lang="fr-FR" dirty="0" smtClean="0"/>
              <a:t>Géographie</a:t>
            </a:r>
            <a:endParaRPr lang="fr-FR" dirty="0"/>
          </a:p>
          <a:p>
            <a:pPr marL="177800" lvl="1" indent="-177800">
              <a:defRPr/>
            </a:pPr>
            <a:r>
              <a:rPr lang="fr-FR" dirty="0"/>
              <a:t>Enseignement moral et civique</a:t>
            </a:r>
          </a:p>
          <a:p>
            <a:pPr marL="177800" lvl="1" indent="-177800">
              <a:defRPr/>
            </a:pPr>
            <a:r>
              <a:rPr lang="fr-FR" dirty="0" smtClean="0"/>
              <a:t>LVA </a:t>
            </a:r>
            <a:r>
              <a:rPr lang="fr-FR" dirty="0"/>
              <a:t>et </a:t>
            </a:r>
            <a:r>
              <a:rPr lang="fr-FR" dirty="0" smtClean="0"/>
              <a:t>LVB </a:t>
            </a:r>
            <a:r>
              <a:rPr lang="fr-FR" sz="1400" dirty="0" smtClean="0"/>
              <a:t>(</a:t>
            </a:r>
            <a:r>
              <a:rPr lang="fr-FR" sz="1400" dirty="0" smtClean="0">
                <a:solidFill>
                  <a:schemeClr val="tx1"/>
                </a:solidFill>
              </a:rPr>
              <a:t>+ ETLV</a:t>
            </a:r>
            <a:r>
              <a:rPr lang="fr-FR" sz="1400" dirty="0" smtClean="0"/>
              <a:t>) </a:t>
            </a:r>
            <a:endParaRPr lang="fr-FR" sz="1400" dirty="0"/>
          </a:p>
          <a:p>
            <a:pPr marL="177800" lvl="1" indent="-177800">
              <a:defRPr/>
            </a:pPr>
            <a:r>
              <a:rPr lang="fr-FR" dirty="0"/>
              <a:t>Education physique et sportive</a:t>
            </a:r>
          </a:p>
          <a:p>
            <a:pPr marL="177800" lvl="1" indent="-177800">
              <a:defRPr/>
            </a:pPr>
            <a:r>
              <a:rPr lang="fr-FR" dirty="0"/>
              <a:t>Mathématiques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339810" y="4224255"/>
            <a:ext cx="4127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E7444"/>
              </a:buClr>
              <a:buFontTx/>
              <a:buNone/>
            </a:pPr>
            <a:r>
              <a:rPr lang="fr-FR" altLang="fr-FR" b="1" dirty="0">
                <a:solidFill>
                  <a:srgbClr val="000000"/>
                </a:solidFill>
              </a:rPr>
              <a:t>Chaque série permet d’approfondir des enseignements de spécialité concrets et pratiques pour bien préparer aux études supérieures</a:t>
            </a:r>
            <a:r>
              <a:rPr lang="fr-FR" altLang="fr-FR" b="1" dirty="0" smtClean="0">
                <a:solidFill>
                  <a:srgbClr val="000000"/>
                </a:solidFill>
              </a:rPr>
              <a:t>.</a:t>
            </a:r>
            <a:endParaRPr lang="fr-FR" altLang="fr-FR" b="1" dirty="0">
              <a:solidFill>
                <a:srgbClr val="00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67E40686-A3A0-6A41-B5B9-1811060578BF}"/>
              </a:ext>
            </a:extLst>
          </p:cNvPr>
          <p:cNvSpPr txBox="1"/>
          <p:nvPr/>
        </p:nvSpPr>
        <p:spPr>
          <a:xfrm>
            <a:off x="4467310" y="1412876"/>
            <a:ext cx="4824412" cy="48561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>
              <a:defRPr/>
            </a:pPr>
            <a:r>
              <a:rPr lang="fr-FR" dirty="0"/>
              <a:t>Les élèves suivent les enseignements de spécialité de la série choisie :</a:t>
            </a:r>
          </a:p>
          <a:p>
            <a:pPr marL="177800" lvl="1" indent="-177800">
              <a:defRPr/>
            </a:pPr>
            <a:r>
              <a:rPr lang="fr-FR" dirty="0"/>
              <a:t>ST2S : </a:t>
            </a:r>
            <a:r>
              <a:rPr lang="fr-FR" sz="1500" dirty="0"/>
              <a:t>Sciences et technologies de la santé                    	        et du social</a:t>
            </a:r>
          </a:p>
          <a:p>
            <a:pPr marL="177800" lvl="1" indent="-177800">
              <a:defRPr/>
            </a:pPr>
            <a:r>
              <a:rPr lang="fr-FR" dirty="0"/>
              <a:t>STL : </a:t>
            </a:r>
            <a:r>
              <a:rPr lang="fr-FR" sz="1500" dirty="0"/>
              <a:t>Sciences et technologies de laboratoire</a:t>
            </a:r>
          </a:p>
          <a:p>
            <a:pPr marL="177800" lvl="1" indent="-177800">
              <a:defRPr/>
            </a:pPr>
            <a:r>
              <a:rPr lang="fr-FR" dirty="0"/>
              <a:t>STD2A : </a:t>
            </a:r>
            <a:r>
              <a:rPr lang="fr-FR" sz="1500" dirty="0"/>
              <a:t>Sciences et technologies du design                       	          et des arts appliqués</a:t>
            </a:r>
          </a:p>
          <a:p>
            <a:pPr marL="177800" lvl="1" indent="-177800">
              <a:defRPr/>
            </a:pPr>
            <a:r>
              <a:rPr lang="fr-FR" dirty="0">
                <a:solidFill>
                  <a:srgbClr val="0070C0"/>
                </a:solidFill>
              </a:rPr>
              <a:t>STI2D</a:t>
            </a:r>
            <a:r>
              <a:rPr lang="fr-FR" dirty="0"/>
              <a:t> : </a:t>
            </a:r>
            <a:r>
              <a:rPr lang="fr-FR" sz="1500" dirty="0"/>
              <a:t>Sciences et technologies de l’industrie                   	         et du développement durable</a:t>
            </a:r>
          </a:p>
          <a:p>
            <a:pPr marL="177800" lvl="1" indent="-177800">
              <a:defRPr/>
            </a:pPr>
            <a:r>
              <a:rPr lang="fr-FR" dirty="0">
                <a:solidFill>
                  <a:srgbClr val="0070C0"/>
                </a:solidFill>
              </a:rPr>
              <a:t>STMG</a:t>
            </a:r>
            <a:r>
              <a:rPr lang="fr-FR" dirty="0"/>
              <a:t> : </a:t>
            </a:r>
            <a:r>
              <a:rPr lang="fr-FR" sz="1500" dirty="0"/>
              <a:t>Sciences et technologies du management 	      	         et de la gestion</a:t>
            </a:r>
          </a:p>
          <a:p>
            <a:pPr marL="177800" lvl="1" indent="-177800">
              <a:defRPr/>
            </a:pPr>
            <a:r>
              <a:rPr lang="fr-FR" dirty="0"/>
              <a:t>STHR : </a:t>
            </a:r>
            <a:r>
              <a:rPr lang="fr-FR" sz="1500" dirty="0"/>
              <a:t>Sciences et technologies de l’hôtellerie                  	         et de la restauration</a:t>
            </a:r>
          </a:p>
          <a:p>
            <a:pPr marL="177800" lvl="1" indent="-177800">
              <a:defRPr/>
            </a:pPr>
            <a:r>
              <a:rPr lang="fr-FR" dirty="0"/>
              <a:t>S2TMD : Sciences et t</a:t>
            </a:r>
            <a:r>
              <a:rPr lang="fr-FR" sz="1500" dirty="0"/>
              <a:t>echniques du théâtre,                      	           de la musique et de la danse</a:t>
            </a:r>
          </a:p>
          <a:p>
            <a:pPr marL="177800" lvl="1" indent="-177800">
              <a:defRPr/>
            </a:pPr>
            <a:r>
              <a:rPr lang="fr-FR" dirty="0"/>
              <a:t>STAV : </a:t>
            </a:r>
            <a:r>
              <a:rPr lang="fr-FR" sz="1500" dirty="0"/>
              <a:t>Sciences et technologies de l’agronomie               	        et du vivant (dans les lycées agricoles 	       	        uniquement)</a:t>
            </a:r>
          </a:p>
        </p:txBody>
      </p:sp>
    </p:spTree>
    <p:extLst>
      <p:ext uri="{BB962C8B-B14F-4D97-AF65-F5344CB8AC3E}">
        <p14:creationId xmlns:p14="http://schemas.microsoft.com/office/powerpoint/2010/main" val="723357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3ED842F-25AA-8247-8604-FFA4E5DA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61" y="364039"/>
            <a:ext cx="8785225" cy="11303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La voie </a:t>
            </a:r>
            <a:r>
              <a:rPr lang="fr-FR" dirty="0" smtClean="0"/>
              <a:t>GENERALE </a:t>
            </a:r>
            <a:r>
              <a:rPr lang="fr-FR" dirty="0" smtClean="0">
                <a:solidFill>
                  <a:srgbClr val="95BCE5"/>
                </a:solidFill>
              </a:rPr>
              <a:t>en </a:t>
            </a:r>
            <a:r>
              <a:rPr lang="fr-FR" dirty="0">
                <a:solidFill>
                  <a:srgbClr val="95BCE5"/>
                </a:solidFill>
              </a:rPr>
              <a:t>1</a:t>
            </a:r>
            <a:r>
              <a:rPr lang="fr-FR" baseline="30000" dirty="0">
                <a:solidFill>
                  <a:srgbClr val="95BCE5"/>
                </a:solidFill>
              </a:rPr>
              <a:t>re</a:t>
            </a:r>
            <a:r>
              <a:rPr lang="fr-FR" dirty="0">
                <a:solidFill>
                  <a:srgbClr val="95BCE5"/>
                </a:solidFill>
              </a:rPr>
              <a:t> et Terminale</a:t>
            </a: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6447FF-D35A-4931-8F17-D9D2BA1D6E9D}" type="slidenum">
              <a:rPr lang="fr-FR" altLang="fr-FR" smtClean="0">
                <a:solidFill>
                  <a:srgbClr val="40404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fr-FR" altLang="fr-FR">
              <a:solidFill>
                <a:srgbClr val="40404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E793B36-391F-EA47-8B01-364C634026F7}"/>
              </a:ext>
            </a:extLst>
          </p:cNvPr>
          <p:cNvSpPr txBox="1"/>
          <p:nvPr/>
        </p:nvSpPr>
        <p:spPr>
          <a:xfrm>
            <a:off x="353261" y="1469858"/>
            <a:ext cx="3960813" cy="2419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marL="177800" lvl="0" indent="-17780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177800" lvl="1" indent="-17780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>
              <a:defRPr/>
            </a:pPr>
            <a:r>
              <a:rPr lang="fr-FR" dirty="0"/>
              <a:t>Tous les élèves suivent des enseignements communs :</a:t>
            </a:r>
          </a:p>
          <a:p>
            <a:pPr lvl="1">
              <a:defRPr/>
            </a:pPr>
            <a:r>
              <a:rPr lang="fr-FR" dirty="0"/>
              <a:t>Français / Philosophie</a:t>
            </a:r>
          </a:p>
          <a:p>
            <a:pPr lvl="1">
              <a:defRPr/>
            </a:pPr>
            <a:r>
              <a:rPr lang="fr-FR" dirty="0"/>
              <a:t>Histoire – géographie</a:t>
            </a:r>
          </a:p>
          <a:p>
            <a:pPr lvl="1">
              <a:defRPr/>
            </a:pPr>
            <a:r>
              <a:rPr lang="fr-FR" dirty="0"/>
              <a:t>Enseignement moral et civique</a:t>
            </a:r>
          </a:p>
          <a:p>
            <a:pPr lvl="1">
              <a:defRPr/>
            </a:pPr>
            <a:r>
              <a:rPr lang="fr-FR" dirty="0"/>
              <a:t>Langue vivante A et langue vivante B</a:t>
            </a:r>
          </a:p>
          <a:p>
            <a:pPr lvl="1">
              <a:defRPr/>
            </a:pPr>
            <a:r>
              <a:rPr lang="fr-FR" dirty="0"/>
              <a:t>Education physique et sportive</a:t>
            </a:r>
          </a:p>
          <a:p>
            <a:pPr lvl="1">
              <a:defRPr/>
            </a:pPr>
            <a:r>
              <a:rPr lang="fr-FR" dirty="0"/>
              <a:t>Enseignement scientifique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88161" y="4097338"/>
            <a:ext cx="41259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E7444"/>
              </a:buClr>
              <a:buFontTx/>
              <a:buNone/>
            </a:pPr>
            <a:r>
              <a:rPr lang="fr-FR" altLang="fr-FR" b="1" dirty="0">
                <a:solidFill>
                  <a:srgbClr val="000000"/>
                </a:solidFill>
              </a:rPr>
              <a:t>Les enseignements de spécialité permettent d’approfondir                            ce qui motive et qui prépare                       à l’enseignement supérieur</a:t>
            </a:r>
            <a:r>
              <a:rPr lang="fr-FR" altLang="fr-FR" dirty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A9E5C5F-E4E6-834C-925A-9C64845B9965}"/>
              </a:ext>
            </a:extLst>
          </p:cNvPr>
          <p:cNvSpPr txBox="1"/>
          <p:nvPr/>
        </p:nvSpPr>
        <p:spPr>
          <a:xfrm>
            <a:off x="4543252" y="1504365"/>
            <a:ext cx="4730750" cy="3853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lvl="0" algn="ctr" defTabSz="457200">
              <a:spcBef>
                <a:spcPct val="20000"/>
              </a:spcBef>
              <a:buClr>
                <a:srgbClr val="EE7444"/>
              </a:buClr>
              <a:buSzPct val="100000"/>
              <a:defRPr b="1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63550" lvl="1" indent="-285750" defTabSz="457200">
              <a:spcBef>
                <a:spcPct val="20000"/>
              </a:spcBef>
              <a:buClr>
                <a:srgbClr val="EE744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</a:lstStyle>
          <a:p>
            <a:pPr>
              <a:defRPr/>
            </a:pPr>
            <a:r>
              <a:rPr lang="fr-FR" dirty="0"/>
              <a:t>Les élèves suivent des 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enseignements </a:t>
            </a:r>
            <a:r>
              <a:rPr lang="fr-FR" dirty="0"/>
              <a:t>de spécialité </a:t>
            </a:r>
          </a:p>
          <a:p>
            <a:pPr marL="177800" lvl="1" indent="-177800">
              <a:defRPr/>
            </a:pPr>
            <a:r>
              <a:rPr lang="fr-FR" dirty="0"/>
              <a:t>Humanités, littérature et philosophie</a:t>
            </a:r>
          </a:p>
          <a:p>
            <a:pPr marL="177800" lvl="1" indent="-177800">
              <a:defRPr/>
            </a:pPr>
            <a:r>
              <a:rPr lang="fr-FR" dirty="0" smtClean="0"/>
              <a:t>Langues</a:t>
            </a:r>
            <a:r>
              <a:rPr lang="fr-FR" dirty="0"/>
              <a:t>, littératures et cultures étrangères                   et </a:t>
            </a:r>
            <a:r>
              <a:rPr lang="fr-FR" dirty="0" smtClean="0"/>
              <a:t>régionales (Anglais)</a:t>
            </a:r>
            <a:endParaRPr lang="fr-FR" dirty="0"/>
          </a:p>
          <a:p>
            <a:pPr marL="177800" lvl="1" indent="-177800">
              <a:defRPr/>
            </a:pPr>
            <a:r>
              <a:rPr lang="fr-FR" dirty="0"/>
              <a:t>Histoire-géographie, géopolitique et sciences politiques</a:t>
            </a:r>
          </a:p>
          <a:p>
            <a:pPr marL="177800" lvl="1" indent="-177800">
              <a:defRPr/>
            </a:pPr>
            <a:r>
              <a:rPr lang="fr-FR" dirty="0"/>
              <a:t>Sciences économiques et sociales</a:t>
            </a:r>
          </a:p>
          <a:p>
            <a:pPr marL="177800" lvl="1" indent="-177800">
              <a:defRPr/>
            </a:pPr>
            <a:r>
              <a:rPr lang="fr-FR" dirty="0"/>
              <a:t>Mathématiques</a:t>
            </a:r>
          </a:p>
          <a:p>
            <a:pPr marL="177800" lvl="1" indent="-177800">
              <a:defRPr/>
            </a:pPr>
            <a:r>
              <a:rPr lang="fr-FR" dirty="0"/>
              <a:t>Physique-chimie</a:t>
            </a:r>
          </a:p>
          <a:p>
            <a:pPr marL="177800" lvl="1" indent="-177800">
              <a:defRPr/>
            </a:pPr>
            <a:r>
              <a:rPr lang="fr-FR" dirty="0"/>
              <a:t>Sciences de la vie et de la Terre</a:t>
            </a:r>
          </a:p>
          <a:p>
            <a:pPr marL="177800" lvl="1" indent="-177800">
              <a:defRPr/>
            </a:pPr>
            <a:r>
              <a:rPr lang="fr-FR" dirty="0"/>
              <a:t>Numérique et sciences informatiques</a:t>
            </a:r>
          </a:p>
          <a:p>
            <a:pPr marL="177800" lvl="1" indent="-177800">
              <a:defRPr/>
            </a:pPr>
            <a:r>
              <a:rPr lang="fr-FR" dirty="0"/>
              <a:t>Sciences de </a:t>
            </a:r>
            <a:r>
              <a:rPr lang="fr-FR" dirty="0" smtClean="0"/>
              <a:t>l’ingénieur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11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PRESENTATION DU LYCEE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1912 ELEVES </a:t>
            </a:r>
          </a:p>
          <a:p>
            <a:r>
              <a:rPr lang="fr-FR" dirty="0"/>
              <a:t>1097 ELEVES POUR LES VOIES GT</a:t>
            </a:r>
          </a:p>
          <a:p>
            <a:r>
              <a:rPr lang="fr-FR" dirty="0"/>
              <a:t>668 POUR LES VOIES PRO</a:t>
            </a:r>
          </a:p>
          <a:p>
            <a:r>
              <a:rPr lang="fr-FR" dirty="0"/>
              <a:t>131 EN BTS</a:t>
            </a:r>
          </a:p>
          <a:p>
            <a:r>
              <a:rPr lang="fr-FR" dirty="0"/>
              <a:t>16 UPE2A</a:t>
            </a:r>
          </a:p>
          <a:p>
            <a:r>
              <a:rPr lang="fr-FR" dirty="0"/>
              <a:t>165 PROFESSEURS</a:t>
            </a:r>
          </a:p>
          <a:p>
            <a:r>
              <a:rPr lang="fr-FR" dirty="0"/>
              <a:t>+ DE 200 PERSONNELS</a:t>
            </a:r>
          </a:p>
        </p:txBody>
      </p:sp>
    </p:spTree>
    <p:extLst>
      <p:ext uri="{BB962C8B-B14F-4D97-AF65-F5344CB8AC3E}">
        <p14:creationId xmlns:p14="http://schemas.microsoft.com/office/powerpoint/2010/main" val="356054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L’OFFRE DE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SERIES GENERALES : 9 EDS</a:t>
            </a:r>
          </a:p>
          <a:p>
            <a:r>
              <a:rPr lang="fr-FR" dirty="0"/>
              <a:t>SERIES TECHNOLOGIQUES : STMG /STI2D</a:t>
            </a:r>
          </a:p>
          <a:p>
            <a:r>
              <a:rPr lang="fr-FR" dirty="0"/>
              <a:t>SERIES PRO TERTIAIRES : 2MRC, 2MGATL  ET CAP EPC</a:t>
            </a:r>
          </a:p>
          <a:p>
            <a:r>
              <a:rPr lang="fr-FR" dirty="0"/>
              <a:t>SERIES PRO INDUSTRIELLES : 2MREMI, 2MTNE, CAP RIC ET CAP ELEC</a:t>
            </a:r>
          </a:p>
          <a:p>
            <a:r>
              <a:rPr lang="fr-FR" dirty="0"/>
              <a:t>BTS : GPME, SAM, ET MS</a:t>
            </a:r>
          </a:p>
        </p:txBody>
      </p:sp>
    </p:spTree>
    <p:extLst>
      <p:ext uri="{BB962C8B-B14F-4D97-AF65-F5344CB8AC3E}">
        <p14:creationId xmlns:p14="http://schemas.microsoft.com/office/powerpoint/2010/main" val="375129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lipse 28"/>
          <p:cNvSpPr/>
          <p:nvPr/>
        </p:nvSpPr>
        <p:spPr>
          <a:xfrm>
            <a:off x="2052992" y="1396958"/>
            <a:ext cx="1296144" cy="648072"/>
          </a:xfrm>
          <a:prstGeom prst="ellipse">
            <a:avLst/>
          </a:prstGeom>
          <a:solidFill>
            <a:srgbClr val="3EFB11">
              <a:alpha val="6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Vie active</a:t>
            </a:r>
          </a:p>
        </p:txBody>
      </p:sp>
      <p:pic>
        <p:nvPicPr>
          <p:cNvPr id="6" name="Image 5" descr="logo_lycee_des_metiers-725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9012" y="159836"/>
            <a:ext cx="1026628" cy="82089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727849" y="116632"/>
            <a:ext cx="3113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>
                <a:latin typeface="Mistral" pitchFamily="66" charset="0"/>
              </a:rPr>
              <a:t>CARTE DES FORMATIONS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4564" y="3665587"/>
            <a:ext cx="791701" cy="599892"/>
          </a:xfrm>
          <a:prstGeom prst="rect">
            <a:avLst/>
          </a:prstGeom>
          <a:solidFill>
            <a:srgbClr val="FF0000">
              <a:alpha val="7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CAP EPC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1</a:t>
            </a:r>
            <a:r>
              <a:rPr lang="fr-FR" sz="1000" baseline="30000" dirty="0">
                <a:solidFill>
                  <a:schemeClr val="tx1"/>
                </a:solidFill>
              </a:rPr>
              <a:t>e</a:t>
            </a:r>
            <a:r>
              <a:rPr lang="fr-FR" sz="1000" dirty="0">
                <a:solidFill>
                  <a:schemeClr val="tx1"/>
                </a:solidFill>
              </a:rPr>
              <a:t> année</a:t>
            </a:r>
          </a:p>
        </p:txBody>
      </p:sp>
      <p:sp>
        <p:nvSpPr>
          <p:cNvPr id="9" name="Rectangle 8"/>
          <p:cNvSpPr/>
          <p:nvPr/>
        </p:nvSpPr>
        <p:spPr>
          <a:xfrm>
            <a:off x="1714563" y="2933796"/>
            <a:ext cx="792088" cy="593579"/>
          </a:xfrm>
          <a:prstGeom prst="rect">
            <a:avLst/>
          </a:prstGeom>
          <a:solidFill>
            <a:srgbClr val="FF0000">
              <a:alpha val="7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CAP EPC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2</a:t>
            </a:r>
            <a:r>
              <a:rPr lang="fr-FR" sz="1000" baseline="30000" dirty="0">
                <a:solidFill>
                  <a:schemeClr val="tx1"/>
                </a:solidFill>
              </a:rPr>
              <a:t>e</a:t>
            </a:r>
            <a:r>
              <a:rPr lang="fr-FR" sz="1000" dirty="0">
                <a:solidFill>
                  <a:schemeClr val="tx1"/>
                </a:solidFill>
              </a:rPr>
              <a:t>  année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79373" y="3668889"/>
            <a:ext cx="1553961" cy="599892"/>
          </a:xfrm>
          <a:prstGeom prst="rect">
            <a:avLst/>
          </a:prstGeom>
          <a:solidFill>
            <a:srgbClr val="FF0000">
              <a:alpha val="48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2</a:t>
            </a:r>
            <a:r>
              <a:rPr lang="fr-FR" sz="1000" b="1" baseline="30000" dirty="0">
                <a:solidFill>
                  <a:schemeClr val="tx1"/>
                </a:solidFill>
              </a:rPr>
              <a:t>nde</a:t>
            </a:r>
            <a:r>
              <a:rPr lang="fr-FR" sz="1000" b="1" dirty="0">
                <a:solidFill>
                  <a:schemeClr val="tx1"/>
                </a:solidFill>
              </a:rPr>
              <a:t> professionnelle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MRC / MGATL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74768" y="2942706"/>
            <a:ext cx="1553961" cy="593579"/>
          </a:xfrm>
          <a:prstGeom prst="rect">
            <a:avLst/>
          </a:prstGeom>
          <a:solidFill>
            <a:srgbClr val="FF0000">
              <a:alpha val="48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1</a:t>
            </a:r>
            <a:r>
              <a:rPr lang="fr-FR" sz="1000" b="1" baseline="30000" dirty="0">
                <a:solidFill>
                  <a:schemeClr val="tx1"/>
                </a:solidFill>
              </a:rPr>
              <a:t>e</a:t>
            </a:r>
            <a:r>
              <a:rPr lang="fr-FR" sz="1000" b="1" dirty="0">
                <a:solidFill>
                  <a:schemeClr val="tx1"/>
                </a:solidFill>
              </a:rPr>
              <a:t>  professionnelle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MCV / MA / AGORA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74767" y="2228890"/>
            <a:ext cx="1553960" cy="593579"/>
          </a:xfrm>
          <a:prstGeom prst="rect">
            <a:avLst/>
          </a:prstGeom>
          <a:solidFill>
            <a:srgbClr val="FF0000">
              <a:alpha val="48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Terminale professionnelle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MCV / MA </a:t>
            </a:r>
            <a:r>
              <a:rPr lang="fr-FR" sz="1000">
                <a:solidFill>
                  <a:schemeClr val="tx1"/>
                </a:solidFill>
              </a:rPr>
              <a:t>/ AGORA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5758" y="3665580"/>
            <a:ext cx="3361839" cy="603200"/>
          </a:xfrm>
          <a:prstGeom prst="rect">
            <a:avLst/>
          </a:prstGeom>
          <a:solidFill>
            <a:srgbClr val="FC10EB">
              <a:alpha val="4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Seconde générale et technologique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40704" y="3658948"/>
            <a:ext cx="1541963" cy="595708"/>
          </a:xfrm>
          <a:prstGeom prst="rect">
            <a:avLst/>
          </a:prstGeom>
          <a:solidFill>
            <a:srgbClr val="24E3E8">
              <a:alpha val="47843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2</a:t>
            </a:r>
            <a:r>
              <a:rPr lang="fr-FR" sz="1000" b="1" baseline="30000" dirty="0">
                <a:solidFill>
                  <a:schemeClr val="tx1"/>
                </a:solidFill>
              </a:rPr>
              <a:t>nde</a:t>
            </a:r>
            <a:r>
              <a:rPr lang="fr-FR" sz="1000" b="1" dirty="0">
                <a:solidFill>
                  <a:schemeClr val="tx1"/>
                </a:solidFill>
              </a:rPr>
              <a:t> professionnelle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MTNE / MREMI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55773" y="3653078"/>
            <a:ext cx="792088" cy="599892"/>
          </a:xfrm>
          <a:prstGeom prst="rect">
            <a:avLst/>
          </a:prstGeom>
          <a:solidFill>
            <a:srgbClr val="1EDAEE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CAP RIC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CAP ELEC</a:t>
            </a:r>
            <a:r>
              <a:rPr lang="fr-FR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1</a:t>
            </a:r>
            <a:r>
              <a:rPr lang="fr-FR" sz="1000" baseline="30000" dirty="0">
                <a:solidFill>
                  <a:schemeClr val="tx1"/>
                </a:solidFill>
              </a:rPr>
              <a:t>e</a:t>
            </a:r>
            <a:r>
              <a:rPr lang="fr-FR" sz="1000" dirty="0">
                <a:solidFill>
                  <a:schemeClr val="tx1"/>
                </a:solidFill>
              </a:rPr>
              <a:t> année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10736" y="2943484"/>
            <a:ext cx="1037974" cy="583890"/>
          </a:xfrm>
          <a:prstGeom prst="rect">
            <a:avLst/>
          </a:prstGeom>
          <a:solidFill>
            <a:srgbClr val="CC66FF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1</a:t>
            </a:r>
            <a:r>
              <a:rPr lang="fr-FR" sz="1000" b="1" baseline="30000" dirty="0">
                <a:solidFill>
                  <a:schemeClr val="tx1"/>
                </a:solidFill>
              </a:rPr>
              <a:t>e </a:t>
            </a:r>
            <a:r>
              <a:rPr lang="fr-FR" sz="1000" b="1" dirty="0">
                <a:solidFill>
                  <a:schemeClr val="tx1"/>
                </a:solidFill>
              </a:rPr>
              <a:t>STI2D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79757" y="2933404"/>
            <a:ext cx="856511" cy="602880"/>
          </a:xfrm>
          <a:prstGeom prst="rect">
            <a:avLst/>
          </a:prstGeom>
          <a:solidFill>
            <a:srgbClr val="FF33CC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Première générale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17136" y="2942705"/>
            <a:ext cx="1095736" cy="593758"/>
          </a:xfrm>
          <a:prstGeom prst="rect">
            <a:avLst/>
          </a:prstGeom>
          <a:solidFill>
            <a:srgbClr val="FF0066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1</a:t>
            </a:r>
            <a:r>
              <a:rPr lang="fr-FR" sz="1000" b="1" baseline="30000" dirty="0">
                <a:solidFill>
                  <a:schemeClr val="tx1"/>
                </a:solidFill>
              </a:rPr>
              <a:t>e</a:t>
            </a:r>
            <a:r>
              <a:rPr lang="fr-FR" sz="1000" b="1" dirty="0">
                <a:solidFill>
                  <a:schemeClr val="tx1"/>
                </a:solidFill>
              </a:rPr>
              <a:t> STMG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90322" y="2235163"/>
            <a:ext cx="835378" cy="577148"/>
          </a:xfrm>
          <a:prstGeom prst="rect">
            <a:avLst/>
          </a:prstGeom>
          <a:solidFill>
            <a:srgbClr val="FF33CC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Terminale générale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93645" y="2236230"/>
            <a:ext cx="1037974" cy="577148"/>
          </a:xfrm>
          <a:prstGeom prst="rect">
            <a:avLst/>
          </a:prstGeom>
          <a:solidFill>
            <a:srgbClr val="CC66FF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Terminale STI2D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ITEC / AC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05758" y="2228889"/>
            <a:ext cx="1103221" cy="583422"/>
          </a:xfrm>
          <a:prstGeom prst="rect">
            <a:avLst/>
          </a:prstGeom>
          <a:solidFill>
            <a:srgbClr val="FF0066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Terminale STMG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GF / RHC / MERCA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937337" y="2946171"/>
            <a:ext cx="1541963" cy="589075"/>
          </a:xfrm>
          <a:prstGeom prst="rect">
            <a:avLst/>
          </a:prstGeom>
          <a:solidFill>
            <a:srgbClr val="24E3E8">
              <a:alpha val="47843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1</a:t>
            </a:r>
            <a:r>
              <a:rPr lang="fr-FR" sz="1000" b="1" baseline="30000" dirty="0">
                <a:solidFill>
                  <a:schemeClr val="tx1"/>
                </a:solidFill>
              </a:rPr>
              <a:t>e</a:t>
            </a:r>
            <a:r>
              <a:rPr lang="fr-FR" sz="1000" b="1" dirty="0">
                <a:solidFill>
                  <a:schemeClr val="tx1"/>
                </a:solidFill>
              </a:rPr>
              <a:t>  professionnelle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MELEC / TCI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55773" y="2955359"/>
            <a:ext cx="792088" cy="568270"/>
          </a:xfrm>
          <a:prstGeom prst="rect">
            <a:avLst/>
          </a:prstGeom>
          <a:solidFill>
            <a:srgbClr val="1EDAEE">
              <a:alpha val="78824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CAP RIC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CAP ELEC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2</a:t>
            </a:r>
            <a:r>
              <a:rPr lang="fr-FR" sz="1000" baseline="30000" dirty="0">
                <a:solidFill>
                  <a:schemeClr val="tx1"/>
                </a:solidFill>
              </a:rPr>
              <a:t>ème</a:t>
            </a:r>
            <a:r>
              <a:rPr lang="fr-FR" sz="1000" dirty="0">
                <a:solidFill>
                  <a:schemeClr val="tx1"/>
                </a:solidFill>
              </a:rPr>
              <a:t>  année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26062" y="2236114"/>
            <a:ext cx="1545316" cy="586355"/>
          </a:xfrm>
          <a:prstGeom prst="rect">
            <a:avLst/>
          </a:prstGeom>
          <a:solidFill>
            <a:srgbClr val="24E3E8">
              <a:alpha val="47843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Terminale professionnelle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MELEC / TCI</a:t>
            </a:r>
          </a:p>
        </p:txBody>
      </p:sp>
      <p:cxnSp>
        <p:nvCxnSpPr>
          <p:cNvPr id="27" name="Connecteur droit 26"/>
          <p:cNvCxnSpPr>
            <a:cxnSpLocks/>
            <a:stCxn id="30" idx="3"/>
          </p:cNvCxnSpPr>
          <p:nvPr/>
        </p:nvCxnSpPr>
        <p:spPr>
          <a:xfrm flipH="1">
            <a:off x="3215680" y="1935066"/>
            <a:ext cx="576791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8793776" y="1381902"/>
            <a:ext cx="1296144" cy="648072"/>
          </a:xfrm>
          <a:prstGeom prst="ellipse">
            <a:avLst/>
          </a:prstGeom>
          <a:solidFill>
            <a:srgbClr val="3EFB11">
              <a:alpha val="6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Vie active</a:t>
            </a:r>
          </a:p>
        </p:txBody>
      </p:sp>
      <p:cxnSp>
        <p:nvCxnSpPr>
          <p:cNvPr id="38" name="Connecteur droit 37"/>
          <p:cNvCxnSpPr>
            <a:cxnSpLocks/>
            <a:endCxn id="29" idx="3"/>
          </p:cNvCxnSpPr>
          <p:nvPr/>
        </p:nvCxnSpPr>
        <p:spPr>
          <a:xfrm flipV="1">
            <a:off x="2232423" y="1950122"/>
            <a:ext cx="0" cy="974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cxnSpLocks/>
            <a:endCxn id="30" idx="5"/>
          </p:cNvCxnSpPr>
          <p:nvPr/>
        </p:nvCxnSpPr>
        <p:spPr>
          <a:xfrm flipV="1">
            <a:off x="9883189" y="1935066"/>
            <a:ext cx="0" cy="1017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cxnSpLocks/>
          </p:cNvCxnSpPr>
          <p:nvPr/>
        </p:nvCxnSpPr>
        <p:spPr>
          <a:xfrm flipV="1">
            <a:off x="3030418" y="1997622"/>
            <a:ext cx="0" cy="22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cxnSpLocks/>
          </p:cNvCxnSpPr>
          <p:nvPr/>
        </p:nvCxnSpPr>
        <p:spPr>
          <a:xfrm flipV="1">
            <a:off x="9120336" y="1980531"/>
            <a:ext cx="0" cy="254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3211202" y="777338"/>
            <a:ext cx="5760640" cy="576064"/>
          </a:xfrm>
          <a:prstGeom prst="roundRect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Poursuite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d’études</a:t>
            </a:r>
          </a:p>
        </p:txBody>
      </p:sp>
      <p:sp>
        <p:nvSpPr>
          <p:cNvPr id="51" name="Ellipse 50"/>
          <p:cNvSpPr/>
          <p:nvPr/>
        </p:nvSpPr>
        <p:spPr>
          <a:xfrm>
            <a:off x="3575534" y="963693"/>
            <a:ext cx="1440160" cy="720080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BTS 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GPME / SAM</a:t>
            </a:r>
          </a:p>
        </p:txBody>
      </p:sp>
      <p:sp>
        <p:nvSpPr>
          <p:cNvPr id="52" name="Ellipse 51"/>
          <p:cNvSpPr/>
          <p:nvPr/>
        </p:nvSpPr>
        <p:spPr>
          <a:xfrm>
            <a:off x="7073463" y="948602"/>
            <a:ext cx="1512168" cy="72008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BTS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MS</a:t>
            </a:r>
          </a:p>
        </p:txBody>
      </p:sp>
      <p:cxnSp>
        <p:nvCxnSpPr>
          <p:cNvPr id="54" name="Connecteur droit 53"/>
          <p:cNvCxnSpPr>
            <a:cxnSpLocks/>
            <a:stCxn id="13" idx="0"/>
          </p:cNvCxnSpPr>
          <p:nvPr/>
        </p:nvCxnSpPr>
        <p:spPr>
          <a:xfrm flipV="1">
            <a:off x="3451747" y="1340769"/>
            <a:ext cx="0" cy="888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cxnSpLocks/>
          </p:cNvCxnSpPr>
          <p:nvPr/>
        </p:nvCxnSpPr>
        <p:spPr>
          <a:xfrm flipV="1">
            <a:off x="4727848" y="1612983"/>
            <a:ext cx="0" cy="622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cxnSpLocks/>
            <a:stCxn id="20" idx="0"/>
            <a:endCxn id="50" idx="2"/>
          </p:cNvCxnSpPr>
          <p:nvPr/>
        </p:nvCxnSpPr>
        <p:spPr>
          <a:xfrm flipH="1" flipV="1">
            <a:off x="6091522" y="1353403"/>
            <a:ext cx="0" cy="881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cxnSpLocks/>
          </p:cNvCxnSpPr>
          <p:nvPr/>
        </p:nvCxnSpPr>
        <p:spPr>
          <a:xfrm flipV="1">
            <a:off x="6888088" y="1340769"/>
            <a:ext cx="0" cy="8943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cxnSpLocks/>
          </p:cNvCxnSpPr>
          <p:nvPr/>
        </p:nvCxnSpPr>
        <p:spPr>
          <a:xfrm flipV="1">
            <a:off x="8112224" y="1642581"/>
            <a:ext cx="0" cy="592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cxnSpLocks/>
            <a:stCxn id="25" idx="0"/>
          </p:cNvCxnSpPr>
          <p:nvPr/>
        </p:nvCxnSpPr>
        <p:spPr>
          <a:xfrm flipH="1" flipV="1">
            <a:off x="8691506" y="1353403"/>
            <a:ext cx="0" cy="882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cxnSpLocks/>
            <a:stCxn id="21" idx="0"/>
          </p:cNvCxnSpPr>
          <p:nvPr/>
        </p:nvCxnSpPr>
        <p:spPr>
          <a:xfrm flipV="1">
            <a:off x="7212632" y="1525772"/>
            <a:ext cx="0" cy="710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</p:cNvCxnSpPr>
          <p:nvPr/>
        </p:nvCxnSpPr>
        <p:spPr>
          <a:xfrm flipV="1">
            <a:off x="4007768" y="1656505"/>
            <a:ext cx="0" cy="578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cxnSpLocks/>
          </p:cNvCxnSpPr>
          <p:nvPr/>
        </p:nvCxnSpPr>
        <p:spPr>
          <a:xfrm flipV="1">
            <a:off x="5303912" y="1340768"/>
            <a:ext cx="0" cy="884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2864060" y="4497551"/>
            <a:ext cx="6615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Lycées des métiers de l’industrie, du commerce et des services aux entreprises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838648" y="4910808"/>
            <a:ext cx="38010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EPC : Equipier polyvalent du commerce</a:t>
            </a:r>
          </a:p>
          <a:p>
            <a:r>
              <a:rPr lang="fr-FR" sz="900" dirty="0"/>
              <a:t>MRC : Métiers de la relation client</a:t>
            </a:r>
          </a:p>
          <a:p>
            <a:r>
              <a:rPr lang="fr-FR" sz="900" dirty="0"/>
              <a:t>MGATL : Métiers de la gestion administrative, du transport et de la logistique</a:t>
            </a:r>
          </a:p>
          <a:p>
            <a:r>
              <a:rPr lang="fr-FR" sz="900" dirty="0"/>
              <a:t>MCV : Métiers de commerce et de la vente</a:t>
            </a:r>
          </a:p>
          <a:p>
            <a:r>
              <a:rPr lang="fr-FR" sz="900" dirty="0"/>
              <a:t>MA : Métiers de l’accueil</a:t>
            </a:r>
          </a:p>
          <a:p>
            <a:r>
              <a:rPr lang="fr-FR" sz="900" dirty="0"/>
              <a:t>AGORA : Assistance à la gestion des organisations et de leurs activités</a:t>
            </a:r>
          </a:p>
          <a:p>
            <a:r>
              <a:rPr lang="fr-FR" sz="900" dirty="0"/>
              <a:t>STMG : Sciences et technologies du management et de la gestion</a:t>
            </a:r>
          </a:p>
          <a:p>
            <a:r>
              <a:rPr lang="fr-FR" sz="900" dirty="0"/>
              <a:t>GF : Gestion et finances</a:t>
            </a:r>
          </a:p>
          <a:p>
            <a:r>
              <a:rPr lang="fr-FR" sz="900" dirty="0"/>
              <a:t>RHC : Ressources humaines et communication</a:t>
            </a:r>
          </a:p>
          <a:p>
            <a:r>
              <a:rPr lang="fr-FR" sz="900" dirty="0"/>
              <a:t>MERCA : Mercatique</a:t>
            </a:r>
          </a:p>
          <a:p>
            <a:r>
              <a:rPr lang="fr-FR" sz="900" dirty="0"/>
              <a:t>GPME : Gestion de la PME</a:t>
            </a:r>
          </a:p>
          <a:p>
            <a:r>
              <a:rPr lang="fr-FR" sz="900" dirty="0"/>
              <a:t>SAM : Support à l’action managériale</a:t>
            </a:r>
          </a:p>
          <a:p>
            <a:endParaRPr lang="fr-FR" sz="900" dirty="0"/>
          </a:p>
        </p:txBody>
      </p:sp>
      <p:sp>
        <p:nvSpPr>
          <p:cNvPr id="74" name="ZoneTexte 73"/>
          <p:cNvSpPr txBox="1"/>
          <p:nvPr/>
        </p:nvSpPr>
        <p:spPr>
          <a:xfrm>
            <a:off x="6171679" y="4910808"/>
            <a:ext cx="4276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dirty="0"/>
              <a:t>RIC :  Réalisations industrielles en chaudronnerie (option soudage)</a:t>
            </a:r>
          </a:p>
          <a:p>
            <a:pPr algn="just"/>
            <a:r>
              <a:rPr lang="fr-FR" sz="900" dirty="0"/>
              <a:t>ELEC : Electricien</a:t>
            </a:r>
          </a:p>
          <a:p>
            <a:pPr algn="just"/>
            <a:r>
              <a:rPr lang="fr-FR" sz="900" dirty="0"/>
              <a:t>MTNE : Métiers des transitions numériques et énergétiques</a:t>
            </a:r>
          </a:p>
          <a:p>
            <a:pPr algn="just"/>
            <a:r>
              <a:rPr lang="fr-FR" sz="900" dirty="0"/>
              <a:t>MREMI : Métiers de la réalisation d’ensembles mécaniques et industriels</a:t>
            </a:r>
          </a:p>
          <a:p>
            <a:pPr algn="just"/>
            <a:r>
              <a:rPr lang="fr-FR" sz="900" dirty="0"/>
              <a:t>MELEC : Métiers de l’électricité et de ses environnements connectés</a:t>
            </a:r>
          </a:p>
          <a:p>
            <a:pPr algn="just"/>
            <a:r>
              <a:rPr lang="fr-FR" sz="900" dirty="0"/>
              <a:t>TCI : Technicien en chaudronnerie industrielle</a:t>
            </a:r>
          </a:p>
          <a:p>
            <a:pPr algn="just"/>
            <a:r>
              <a:rPr lang="fr-FR" sz="900" dirty="0"/>
              <a:t>STI2D : Sciences et technologies de l’industrie et de développement durable</a:t>
            </a:r>
          </a:p>
          <a:p>
            <a:pPr algn="just"/>
            <a:r>
              <a:rPr lang="fr-FR" sz="900" dirty="0"/>
              <a:t>ITEC : Innovation technologique et écoconception</a:t>
            </a:r>
          </a:p>
          <a:p>
            <a:pPr algn="just"/>
            <a:r>
              <a:rPr lang="fr-FR" sz="900" dirty="0"/>
              <a:t>AC : Architecture et construction</a:t>
            </a:r>
          </a:p>
          <a:p>
            <a:pPr algn="just"/>
            <a:r>
              <a:rPr lang="fr-FR" sz="900" dirty="0"/>
              <a:t>MS : Maintenance des systèmes</a:t>
            </a:r>
          </a:p>
        </p:txBody>
      </p:sp>
      <p:pic>
        <p:nvPicPr>
          <p:cNvPr id="75" name="Image 74" descr="Logo Officie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87802" y="144016"/>
            <a:ext cx="975186" cy="97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7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RESULTATS AUX EXAMENS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BAC G : </a:t>
            </a:r>
            <a:r>
              <a:rPr lang="fr-FR" dirty="0" smtClean="0"/>
              <a:t>88,4 </a:t>
            </a:r>
            <a:r>
              <a:rPr lang="fr-FR" dirty="0"/>
              <a:t>%</a:t>
            </a:r>
          </a:p>
          <a:p>
            <a:r>
              <a:rPr lang="fr-FR" dirty="0"/>
              <a:t>BAC STI2D : 94,5 %</a:t>
            </a:r>
          </a:p>
          <a:p>
            <a:r>
              <a:rPr lang="fr-FR" dirty="0"/>
              <a:t>BAC </a:t>
            </a:r>
            <a:r>
              <a:rPr lang="fr-FR" dirty="0" smtClean="0"/>
              <a:t>STMG : 89,9 </a:t>
            </a:r>
            <a:r>
              <a:rPr lang="fr-FR" dirty="0"/>
              <a:t>%</a:t>
            </a:r>
          </a:p>
          <a:p>
            <a:r>
              <a:rPr lang="fr-FR" dirty="0"/>
              <a:t>Bac pro : </a:t>
            </a:r>
            <a:r>
              <a:rPr lang="fr-FR" dirty="0" smtClean="0"/>
              <a:t>69,4 </a:t>
            </a:r>
            <a:r>
              <a:rPr lang="fr-FR" dirty="0"/>
              <a:t>%</a:t>
            </a:r>
          </a:p>
          <a:p>
            <a:r>
              <a:rPr lang="fr-FR" dirty="0"/>
              <a:t>CAP : </a:t>
            </a:r>
            <a:r>
              <a:rPr lang="fr-FR" dirty="0" smtClean="0"/>
              <a:t>100 % </a:t>
            </a:r>
            <a:r>
              <a:rPr lang="fr-FR" dirty="0"/>
              <a:t>pour les </a:t>
            </a:r>
            <a:r>
              <a:rPr lang="fr-FR" dirty="0" smtClean="0"/>
              <a:t>EPC, 63,6 % pour les ELEC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0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9418" y="2518610"/>
            <a:ext cx="8596668" cy="1128295"/>
          </a:xfrm>
        </p:spPr>
        <p:txBody>
          <a:bodyPr/>
          <a:lstStyle/>
          <a:p>
            <a:pPr algn="ctr"/>
            <a:r>
              <a:rPr lang="fr-FR" dirty="0" smtClean="0"/>
              <a:t>FOCUS SUR LA CLASSE DE SECONDE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74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838274B-16CE-064E-BC7F-B2BABB982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94" y="500398"/>
            <a:ext cx="7881938" cy="128587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La </a:t>
            </a:r>
            <a:r>
              <a:rPr lang="fr-FR" dirty="0"/>
              <a:t>voie professionnelle</a:t>
            </a:r>
            <a:br>
              <a:rPr lang="fr-FR" dirty="0"/>
            </a:br>
            <a:r>
              <a:rPr lang="fr-FR" sz="1800" dirty="0"/>
              <a:t>pour se former aux métiers de demain</a:t>
            </a: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050394" y="1786273"/>
            <a:ext cx="7931150" cy="424815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000" dirty="0" smtClean="0"/>
              <a:t> La </a:t>
            </a:r>
            <a:r>
              <a:rPr lang="fr-FR" altLang="fr-FR" sz="2000" dirty="0"/>
              <a:t>voie professionnelle permet aux élèves de suivre des enseignements concrets pour apprendre un métier rapidement.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endParaRPr lang="fr-FR" altLang="fr-FR" sz="2000" dirty="0"/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000" dirty="0" smtClean="0"/>
              <a:t> Deux </a:t>
            </a:r>
            <a:r>
              <a:rPr lang="fr-FR" altLang="fr-FR" sz="2000" dirty="0"/>
              <a:t>diplômes professionnels peuvent être préparés :</a:t>
            </a:r>
          </a:p>
          <a:p>
            <a:pPr lvl="1" fontAlgn="base">
              <a:spcAft>
                <a:spcPct val="0"/>
              </a:spcAft>
            </a:pPr>
            <a:r>
              <a:rPr lang="fr-FR" altLang="fr-FR" dirty="0" smtClean="0"/>
              <a:t> Le </a:t>
            </a:r>
            <a:r>
              <a:rPr lang="fr-FR" altLang="fr-FR" dirty="0"/>
              <a:t>CAP, en 2 </a:t>
            </a:r>
            <a:r>
              <a:rPr lang="fr-FR" altLang="fr-FR" dirty="0" smtClean="0"/>
              <a:t>ans.</a:t>
            </a:r>
          </a:p>
          <a:p>
            <a:pPr lvl="1" fontAlgn="base">
              <a:spcAft>
                <a:spcPct val="0"/>
              </a:spcAft>
            </a:pPr>
            <a:r>
              <a:rPr lang="fr-FR" altLang="fr-FR" dirty="0"/>
              <a:t> </a:t>
            </a:r>
            <a:r>
              <a:rPr lang="fr-FR" altLang="fr-FR" dirty="0" smtClean="0"/>
              <a:t>Le </a:t>
            </a:r>
            <a:r>
              <a:rPr lang="fr-FR" altLang="fr-FR" dirty="0"/>
              <a:t>baccalauréat professionnel, en 3 </a:t>
            </a:r>
            <a:r>
              <a:rPr lang="fr-FR" altLang="fr-FR" dirty="0" smtClean="0"/>
              <a:t>ans.</a:t>
            </a:r>
          </a:p>
          <a:p>
            <a:pPr lvl="1" fontAlgn="base">
              <a:spcAft>
                <a:spcPct val="0"/>
              </a:spcAft>
            </a:pPr>
            <a:endParaRPr lang="fr-FR" altLang="fr-FR" sz="2000" dirty="0"/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000" dirty="0" smtClean="0"/>
              <a:t> La </a:t>
            </a:r>
            <a:r>
              <a:rPr lang="fr-FR" altLang="fr-FR" sz="2000" dirty="0"/>
              <a:t>formation peut être suivie :</a:t>
            </a:r>
          </a:p>
          <a:p>
            <a:pPr lvl="1" fontAlgn="base">
              <a:spcAft>
                <a:spcPct val="0"/>
              </a:spcAft>
            </a:pPr>
            <a:r>
              <a:rPr lang="fr-FR" altLang="fr-FR" dirty="0" smtClean="0"/>
              <a:t> Sous </a:t>
            </a:r>
            <a:r>
              <a:rPr lang="fr-FR" altLang="fr-FR" dirty="0"/>
              <a:t>statut scolaire dans un lycée, avec des périodes de stage en </a:t>
            </a:r>
            <a:r>
              <a:rPr lang="fr-FR" altLang="fr-FR" dirty="0" smtClean="0"/>
              <a:t>entreprise.</a:t>
            </a:r>
            <a:endParaRPr lang="fr-FR" altLang="fr-FR" dirty="0"/>
          </a:p>
          <a:p>
            <a:pPr lvl="1" fontAlgn="base">
              <a:spcAft>
                <a:spcPct val="0"/>
              </a:spcAft>
            </a:pPr>
            <a:r>
              <a:rPr lang="fr-FR" altLang="fr-FR" dirty="0" smtClean="0"/>
              <a:t> En </a:t>
            </a:r>
            <a:r>
              <a:rPr lang="fr-FR" altLang="fr-FR" dirty="0"/>
              <a:t>apprentissage dans un lycée ou dans un CFA, avec un contrat de travail auprès d’un employeur.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6E6482-CEE9-41F5-AB2F-75814D81AA0B}" type="slidenum">
              <a:rPr lang="fr-FR" altLang="fr-FR" smtClean="0">
                <a:solidFill>
                  <a:srgbClr val="40404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altLang="fr-FR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3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1C4EABB-022C-F742-B977-AA71255B7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8725" y="2388019"/>
            <a:ext cx="7931150" cy="401846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dirty="0">
                <a:solidFill>
                  <a:schemeClr val="accent2"/>
                </a:solidFill>
              </a:rPr>
              <a:t>Des parcours plus personnalisés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2000" dirty="0"/>
          </a:p>
          <a:p>
            <a:pPr>
              <a:spcBef>
                <a:spcPts val="0"/>
              </a:spcBef>
              <a:defRPr/>
            </a:pPr>
            <a:r>
              <a:rPr lang="fr-FR" sz="2000" dirty="0" smtClean="0"/>
              <a:t> Des </a:t>
            </a:r>
            <a:r>
              <a:rPr lang="fr-FR" sz="2000" dirty="0"/>
              <a:t>parcours plus progressifs grâce à des classes de seconde      par </a:t>
            </a:r>
            <a:r>
              <a:rPr lang="fr-FR" sz="2000" dirty="0">
                <a:solidFill>
                  <a:srgbClr val="0070C0"/>
                </a:solidFill>
              </a:rPr>
              <a:t>familles de métiers </a:t>
            </a:r>
            <a:r>
              <a:rPr lang="fr-FR" sz="2000" dirty="0"/>
              <a:t>: </a:t>
            </a:r>
          </a:p>
          <a:p>
            <a:pPr lvl="1">
              <a:spcBef>
                <a:spcPts val="0"/>
              </a:spcBef>
              <a:defRPr/>
            </a:pPr>
            <a:r>
              <a:rPr lang="fr-FR" sz="1500" dirty="0" smtClean="0"/>
              <a:t> Les </a:t>
            </a:r>
            <a:r>
              <a:rPr lang="fr-FR" sz="1500" dirty="0"/>
              <a:t>élèves choisissent un secteur d’activité en fin de </a:t>
            </a:r>
            <a:r>
              <a:rPr lang="fr-FR" sz="1500" dirty="0" smtClean="0"/>
              <a:t>3</a:t>
            </a:r>
            <a:r>
              <a:rPr lang="fr-FR" sz="1500" baseline="30000" dirty="0" smtClean="0"/>
              <a:t>ème</a:t>
            </a:r>
            <a:r>
              <a:rPr lang="fr-FR" sz="1500" dirty="0" smtClean="0"/>
              <a:t> </a:t>
            </a:r>
            <a:endParaRPr lang="fr-FR" sz="1500" dirty="0"/>
          </a:p>
          <a:p>
            <a:pPr lvl="1">
              <a:spcBef>
                <a:spcPts val="0"/>
              </a:spcBef>
              <a:defRPr/>
            </a:pPr>
            <a:r>
              <a:rPr lang="fr-FR" sz="1500" dirty="0" smtClean="0"/>
              <a:t> Puis </a:t>
            </a:r>
            <a:r>
              <a:rPr lang="fr-FR" sz="1500" dirty="0"/>
              <a:t>choisissent leur spécialité de baccalauréat à la fin de la 2</a:t>
            </a:r>
            <a:r>
              <a:rPr lang="fr-FR" sz="1500" baseline="30000" dirty="0"/>
              <a:t>de</a:t>
            </a:r>
            <a:r>
              <a:rPr lang="fr-FR" sz="1500" dirty="0"/>
              <a:t>, avec une meilleure connaissance des </a:t>
            </a:r>
            <a:r>
              <a:rPr lang="fr-FR" sz="1500" dirty="0" smtClean="0"/>
              <a:t>métiers</a:t>
            </a:r>
            <a:endParaRPr lang="fr-FR" sz="1500" dirty="0"/>
          </a:p>
          <a:p>
            <a:pPr>
              <a:defRPr/>
            </a:pPr>
            <a:endParaRPr lang="fr-FR" sz="2000" dirty="0"/>
          </a:p>
          <a:p>
            <a:pPr>
              <a:defRPr/>
            </a:pPr>
            <a:r>
              <a:rPr lang="fr-FR" sz="2000" dirty="0" smtClean="0"/>
              <a:t> Plus </a:t>
            </a:r>
            <a:r>
              <a:rPr lang="fr-FR" sz="2000" dirty="0">
                <a:solidFill>
                  <a:schemeClr val="tx1"/>
                </a:solidFill>
              </a:rPr>
              <a:t>d’</a:t>
            </a:r>
            <a:r>
              <a:rPr lang="fr-FR" sz="2000" dirty="0">
                <a:solidFill>
                  <a:srgbClr val="0070C0"/>
                </a:solidFill>
              </a:rPr>
              <a:t>accompagnement</a:t>
            </a:r>
            <a:r>
              <a:rPr lang="fr-FR" sz="2000" dirty="0"/>
              <a:t> : 100 heures par an pour consolider        les apprentissages, se renforcer en français et mathématiques,                 et construire son projet </a:t>
            </a:r>
            <a:r>
              <a:rPr lang="fr-FR" sz="2000" dirty="0" smtClean="0"/>
              <a:t>d’avenir</a:t>
            </a:r>
            <a:r>
              <a:rPr lang="fr-FR" sz="2000" dirty="0"/>
              <a:t>.</a:t>
            </a:r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9CC84-D23D-4DD3-A63D-7A68715D6137}" type="slidenum">
              <a:rPr lang="fr-FR" altLang="fr-FR" smtClean="0">
                <a:solidFill>
                  <a:srgbClr val="40404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altLang="fr-FR">
              <a:solidFill>
                <a:srgbClr val="404040"/>
              </a:solidFill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="" xmlns:a16="http://schemas.microsoft.com/office/drawing/2014/main" id="{40567706-23BE-204E-A697-E3626F9D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725" y="599152"/>
            <a:ext cx="7881938" cy="1285875"/>
          </a:xfrm>
        </p:spPr>
        <p:txBody>
          <a:bodyPr/>
          <a:lstStyle/>
          <a:p>
            <a:pPr>
              <a:defRPr/>
            </a:pPr>
            <a:r>
              <a:rPr lang="fr-FR" dirty="0"/>
              <a:t>La transformation de la voie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152253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4A4238F-C7C7-8E4B-A2E2-9EDEB9D5B5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4020" y="1010403"/>
            <a:ext cx="8088312" cy="4191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fr-FR" sz="2000" dirty="0"/>
          </a:p>
          <a:p>
            <a:pPr marL="0" indent="0">
              <a:buNone/>
              <a:defRPr/>
            </a:pPr>
            <a:r>
              <a:rPr lang="fr-FR" sz="2800" dirty="0">
                <a:solidFill>
                  <a:schemeClr val="accent2"/>
                </a:solidFill>
              </a:rPr>
              <a:t>De nouvelles manières d’apprendre</a:t>
            </a:r>
          </a:p>
          <a:p>
            <a:pPr marL="0" indent="0">
              <a:buNone/>
              <a:defRPr/>
            </a:pPr>
            <a:endParaRPr lang="fr-FR" sz="2000" dirty="0"/>
          </a:p>
          <a:p>
            <a:pPr>
              <a:defRPr/>
            </a:pPr>
            <a:r>
              <a:rPr lang="fr-FR" sz="2000" dirty="0" smtClean="0"/>
              <a:t> Des </a:t>
            </a:r>
            <a:r>
              <a:rPr lang="fr-FR" sz="2000" dirty="0"/>
              <a:t>enseignements généraux plus concrets en lien avec                          les métiers, où des professeurs d’enseignements généraux                       et professionnels animent ensemble les séances de travail </a:t>
            </a:r>
            <a:r>
              <a:rPr lang="fr-FR" sz="2000" dirty="0" smtClean="0"/>
              <a:t>: </a:t>
            </a:r>
          </a:p>
          <a:p>
            <a:pPr marL="0" indent="0">
              <a:buNone/>
              <a:defRPr/>
            </a:pPr>
            <a:r>
              <a:rPr lang="fr-FR" sz="2000" dirty="0"/>
              <a:t> </a:t>
            </a:r>
            <a:r>
              <a:rPr lang="fr-FR" sz="2000" dirty="0" smtClean="0"/>
              <a:t> le </a:t>
            </a:r>
            <a:r>
              <a:rPr lang="fr-FR" sz="2000" dirty="0" err="1" smtClean="0">
                <a:solidFill>
                  <a:srgbClr val="0070C0"/>
                </a:solidFill>
              </a:rPr>
              <a:t>co</a:t>
            </a:r>
            <a:r>
              <a:rPr lang="fr-FR" sz="2000" dirty="0" smtClean="0">
                <a:solidFill>
                  <a:srgbClr val="0070C0"/>
                </a:solidFill>
              </a:rPr>
              <a:t>-enseignement</a:t>
            </a:r>
            <a:endParaRPr lang="fr-FR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fr-FR" sz="2000" dirty="0"/>
          </a:p>
          <a:p>
            <a:pPr>
              <a:defRPr/>
            </a:pPr>
            <a:r>
              <a:rPr lang="fr-FR" sz="2000" dirty="0" smtClean="0"/>
              <a:t> Un </a:t>
            </a:r>
            <a:r>
              <a:rPr lang="fr-FR" sz="2000" dirty="0">
                <a:solidFill>
                  <a:srgbClr val="0070C0"/>
                </a:solidFill>
              </a:rPr>
              <a:t>chef-d’œuvre</a:t>
            </a:r>
            <a:r>
              <a:rPr lang="fr-FR" sz="2000" dirty="0"/>
              <a:t> à réaliser et à présenter à </a:t>
            </a:r>
            <a:r>
              <a:rPr lang="fr-FR" sz="2000" dirty="0" smtClean="0"/>
              <a:t>l’examen, </a:t>
            </a:r>
            <a:r>
              <a:rPr lang="fr-FR" sz="2000" dirty="0"/>
              <a:t>témoin des compétences acquises par les élèves au cours de leur cursus.</a:t>
            </a: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■"/>
              <a:defRPr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 Italic"/>
              <a:buChar char="■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C0474A-8642-471A-8E3A-5CA688ACF5D2}" type="slidenum">
              <a:rPr lang="fr-FR" altLang="fr-FR" smtClean="0">
                <a:solidFill>
                  <a:srgbClr val="40404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altLang="fr-FR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628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1117</Words>
  <Application>Microsoft Office PowerPoint</Application>
  <PresentationFormat>Grand écran</PresentationFormat>
  <Paragraphs>198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Arial Italic</vt:lpstr>
      <vt:lpstr>Calibri</vt:lpstr>
      <vt:lpstr>Mistral</vt:lpstr>
      <vt:lpstr>Roboto</vt:lpstr>
      <vt:lpstr>Trebuchet MS</vt:lpstr>
      <vt:lpstr>Wingdings</vt:lpstr>
      <vt:lpstr>Wingdings 3</vt:lpstr>
      <vt:lpstr>Facette</vt:lpstr>
      <vt:lpstr>LYCEE ROMAIN ROLLAND GOUSSAINVILLE</vt:lpstr>
      <vt:lpstr>PRESENTATION DU LYCEE</vt:lpstr>
      <vt:lpstr>L’OFFRE DE FORMATION</vt:lpstr>
      <vt:lpstr>Présentation PowerPoint</vt:lpstr>
      <vt:lpstr>RESULTATS AUX EXAMENS</vt:lpstr>
      <vt:lpstr>FOCUS SUR LA CLASSE DE SECONDE</vt:lpstr>
      <vt:lpstr>La voie professionnelle pour se former aux métiers de demain</vt:lpstr>
      <vt:lpstr>La transformation de la voie professionnelle</vt:lpstr>
      <vt:lpstr>Présentation PowerPoint</vt:lpstr>
      <vt:lpstr>Les familles de métiers au LRRG</vt:lpstr>
      <vt:lpstr>Présentation PowerPoint</vt:lpstr>
      <vt:lpstr>La seconde générale et technologique</vt:lpstr>
      <vt:lpstr>La voie technologique en 1re et Terminale</vt:lpstr>
      <vt:lpstr>La voie GENERALE en 1re et Terminale</vt:lpstr>
    </vt:vector>
  </TitlesOfParts>
  <Company>CRIDF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LYCEE ROMAIN ROLLAND GOUSSAINVILLE</dc:title>
  <dc:creator>Proviseur</dc:creator>
  <cp:lastModifiedBy>provadj2</cp:lastModifiedBy>
  <cp:revision>24</cp:revision>
  <cp:lastPrinted>2022-04-05T11:14:40Z</cp:lastPrinted>
  <dcterms:created xsi:type="dcterms:W3CDTF">2022-03-31T17:27:49Z</dcterms:created>
  <dcterms:modified xsi:type="dcterms:W3CDTF">2022-04-05T11:30:59Z</dcterms:modified>
</cp:coreProperties>
</file>